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311" r:id="rId4"/>
    <p:sldId id="312" r:id="rId5"/>
    <p:sldId id="314" r:id="rId6"/>
    <p:sldId id="315" r:id="rId7"/>
    <p:sldId id="317" r:id="rId8"/>
    <p:sldId id="316" r:id="rId9"/>
    <p:sldId id="318" r:id="rId10"/>
    <p:sldId id="323" r:id="rId11"/>
    <p:sldId id="322" r:id="rId12"/>
    <p:sldId id="280" r:id="rId13"/>
    <p:sldId id="324" r:id="rId14"/>
    <p:sldId id="325" r:id="rId15"/>
    <p:sldId id="326" r:id="rId16"/>
    <p:sldId id="32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A2"/>
    <a:srgbClr val="FFFFFF"/>
    <a:srgbClr val="FF0000"/>
    <a:srgbClr val="FF3300"/>
    <a:srgbClr val="000000"/>
    <a:srgbClr val="3A3A3A"/>
    <a:srgbClr val="1D1D1D"/>
    <a:srgbClr val="DDD9C3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87912" autoAdjust="0"/>
  </p:normalViewPr>
  <p:slideViewPr>
    <p:cSldViewPr>
      <p:cViewPr varScale="1">
        <p:scale>
          <a:sx n="112" d="100"/>
          <a:sy n="112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Fiat-Shamir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7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41.png"/><Relationship Id="rId18" Type="http://schemas.openxmlformats.org/officeDocument/2006/relationships/image" Target="../media/image5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7.png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9.png"/><Relationship Id="rId10" Type="http://schemas.openxmlformats.org/officeDocument/2006/relationships/image" Target="../media/image38.png"/><Relationship Id="rId19" Type="http://schemas.openxmlformats.org/officeDocument/2006/relationships/image" Target="../media/image51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/>
              <a:t>Fiat-Shamir and </a:t>
            </a:r>
            <a:r>
              <a:rPr lang="en-US" sz="4000" dirty="0" smtClean="0"/>
              <a:t>the</a:t>
            </a:r>
            <a:br>
              <a:rPr lang="en-US" sz="4000" dirty="0" smtClean="0"/>
            </a:br>
            <a:r>
              <a:rPr lang="en-US" sz="4000" dirty="0" smtClean="0"/>
              <a:t>Quantum </a:t>
            </a:r>
            <a:r>
              <a:rPr lang="en-US" sz="4000" dirty="0"/>
              <a:t>Forking Conjecture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Assume: </a:t>
            </a:r>
            <a:r>
              <a:rPr lang="en-US" dirty="0" smtClean="0">
                <a:solidFill>
                  <a:srgbClr val="00B050"/>
                </a:solidFill>
              </a:rPr>
              <a:t>QFC holds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Assume: </a:t>
            </a:r>
            <a:r>
              <a:rPr lang="en-US" dirty="0" smtClean="0"/>
              <a:t>Sigma-protocol has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special soundness</a:t>
            </a:r>
          </a:p>
          <a:p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trict soundness</a:t>
            </a:r>
          </a:p>
          <a:p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onest-verifier zero-knowledge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Then:</a:t>
            </a:r>
            <a:r>
              <a:rPr lang="en-US" dirty="0" smtClean="0"/>
              <a:t> Fiat-Shamir is</a:t>
            </a:r>
          </a:p>
          <a:p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 proof of knowledge (simulation-sound extractable)</a:t>
            </a:r>
          </a:p>
          <a:p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en-US" dirty="0" smtClean="0">
                <a:solidFill>
                  <a:srgbClr val="0070C0"/>
                </a:solidFill>
              </a:rPr>
              <a:t>ero-knowledge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QFC (please help!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Weaker condition than strict soundness?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Sigma-</a:t>
            </a:r>
            <a:r>
              <a:rPr lang="en-US" dirty="0" err="1" smtClean="0">
                <a:sym typeface="Wingdings" panose="05000000000000000000" pitchFamily="2" charset="2"/>
              </a:rPr>
              <a:t>protos</a:t>
            </a:r>
            <a:r>
              <a:rPr lang="en-US" dirty="0" smtClean="0">
                <a:sym typeface="Wingdings" panose="05000000000000000000" pitchFamily="2" charset="2"/>
              </a:rPr>
              <a:t> with strict soundness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2226" y="1524000"/>
            <a:ext cx="4858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you for</a:t>
            </a:r>
            <a:br>
              <a:rPr lang="en-US" sz="6000" b="1" dirty="0" smtClean="0"/>
            </a:br>
            <a:r>
              <a:rPr lang="en-US" sz="6000" b="1" dirty="0" smtClean="0"/>
              <a:t>your</a:t>
            </a:r>
            <a:r>
              <a:rPr lang="en-US" sz="6000" b="1" dirty="0"/>
              <a:t> </a:t>
            </a: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soundness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  <a:tabLst>
                    <a:tab pos="1541463" algn="l"/>
                  </a:tabLst>
                </a:pPr>
                <a:r>
                  <a:rPr lang="en-US" b="1" dirty="0" smtClean="0"/>
                  <a:t>Assume:	</a:t>
                </a:r>
                <a:r>
                  <a:rPr lang="en-US" dirty="0" smtClean="0"/>
                  <a:t>Adversary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outputs valid FS proof</a:t>
                </a:r>
                <a:br>
                  <a:rPr lang="en-US" dirty="0" smtClean="0"/>
                </a:br>
                <a:r>
                  <a:rPr lang="en-US" dirty="0" smtClean="0"/>
                  <a:t>	(for simplicity: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48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  <a:tabLst>
                    <a:tab pos="1603375" algn="l"/>
                  </a:tabLst>
                </a:pPr>
                <a:r>
                  <a:rPr lang="en-US" b="1" dirty="0" smtClean="0"/>
                  <a:t>To show:	</a:t>
                </a:r>
                <a:r>
                  <a:rPr lang="en-US" dirty="0" smtClean="0"/>
                  <a:t>Can efficiently extract witness</a:t>
                </a:r>
                <a:br>
                  <a:rPr lang="en-US" dirty="0" smtClean="0"/>
                </a:br>
                <a:r>
                  <a:rPr lang="en-US" dirty="0" smtClean="0"/>
                  <a:t>	(with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</m:e>
                    </m:func>
                  </m:oMath>
                </a14:m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648200"/>
              </a:xfrm>
              <a:blipFill>
                <a:blip r:embed="rId2"/>
                <a:stretch>
                  <a:fillRect l="-1704" t="-2625" b="-2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56408" y="3002735"/>
            <a:ext cx="32499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81400" y="2742632"/>
                <a:ext cx="498547" cy="227494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742632"/>
                <a:ext cx="498547" cy="2274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079947" y="3013458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79947" y="3591221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9947" y="4168984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9947" y="4746746"/>
            <a:ext cx="644453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90265" y="3852268"/>
                <a:ext cx="534135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65" y="3852268"/>
                <a:ext cx="534135" cy="262532"/>
              </a:xfrm>
              <a:prstGeom prst="rect">
                <a:avLst/>
              </a:prstGeom>
              <a:blipFill>
                <a:blip r:embed="rId4"/>
                <a:stretch>
                  <a:fillRect l="-18182" r="-7955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5687" y="3242668"/>
                <a:ext cx="472513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687" y="3242668"/>
                <a:ext cx="472513" cy="262532"/>
              </a:xfrm>
              <a:prstGeom prst="rect">
                <a:avLst/>
              </a:prstGeom>
              <a:blipFill>
                <a:blip r:embed="rId5"/>
                <a:stretch>
                  <a:fillRect l="-12821" r="-1282"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000" y="4419600"/>
                <a:ext cx="496761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496761" cy="262532"/>
              </a:xfrm>
              <a:prstGeom prst="rect">
                <a:avLst/>
              </a:prstGeom>
              <a:blipFill>
                <a:blip r:embed="rId6"/>
                <a:stretch>
                  <a:fillRect l="-19753" r="-7407" b="-48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73630" y="2667000"/>
                <a:ext cx="550770" cy="262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630" y="2667000"/>
                <a:ext cx="550770" cy="262532"/>
              </a:xfrm>
              <a:prstGeom prst="rect">
                <a:avLst/>
              </a:prstGeom>
              <a:blipFill>
                <a:blip r:embed="rId7"/>
                <a:stretch>
                  <a:fillRect l="-14444" r="-6667" b="-25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ight Brace 81"/>
          <p:cNvSpPr/>
          <p:nvPr/>
        </p:nvSpPr>
        <p:spPr>
          <a:xfrm>
            <a:off x="4800600" y="3276600"/>
            <a:ext cx="457200" cy="1664772"/>
          </a:xfrm>
          <a:prstGeom prst="rightBrace">
            <a:avLst>
              <a:gd name="adj1" fmla="val 53277"/>
              <a:gd name="adj2" fmla="val 50000"/>
            </a:avLst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 rot="5400000">
            <a:off x="5103591" y="3879926"/>
            <a:ext cx="77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valid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3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74" y="457200"/>
            <a:ext cx="8077200" cy="777876"/>
          </a:xfrm>
        </p:spPr>
        <p:txBody>
          <a:bodyPr/>
          <a:lstStyle/>
          <a:p>
            <a:r>
              <a:rPr lang="en-US" dirty="0" smtClean="0"/>
              <a:t>Proving FS soundness 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881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 36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0" name="Arc 39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 41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5" name="Arc 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/>
          <p:cNvGrpSpPr/>
          <p:nvPr/>
        </p:nvGrpSpPr>
        <p:grpSpPr>
          <a:xfrm>
            <a:off x="5072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Rectangle 122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23" name="Rectangle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Straight Connector 123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53" name="Arc 15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0" name="Group 129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9" name="Arc 148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130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5" name="Arc 1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4" name="TextBox 1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Straight Connector 134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Rectangle 137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38" name="Rectangle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TextBox 141"/>
                <p:cNvSpPr txBox="1"/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2" name="TextBox 1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/>
          <p:cNvSpPr txBox="1"/>
          <p:nvPr/>
        </p:nvSpPr>
        <p:spPr>
          <a:xfrm rot="5400000">
            <a:off x="7198043" y="3398223"/>
            <a:ext cx="289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Compute witness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6039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𝒘𝒊𝒕𝒏𝒆𝒔𝒔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𝒄𝒐𝒓𝒓𝒆𝒄𝒕</m:t>
                            </m:r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603987" cy="523220"/>
              </a:xfrm>
              <a:prstGeom prst="rect">
                <a:avLst/>
              </a:prstGeom>
              <a:blipFill>
                <a:blip r:embed="rId17"/>
                <a:stretch>
                  <a:fillRect l="-184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Connector 162"/>
          <p:cNvCxnSpPr/>
          <p:nvPr/>
        </p:nvCxnSpPr>
        <p:spPr>
          <a:xfrm flipV="1">
            <a:off x="3352800" y="6096000"/>
            <a:ext cx="2743200" cy="377826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3429000" y="5715000"/>
                <a:ext cx="21861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715000"/>
                <a:ext cx="2186111" cy="461665"/>
              </a:xfrm>
              <a:prstGeom prst="rect">
                <a:avLst/>
              </a:prstGeom>
              <a:blipFill>
                <a:blip r:embed="rId1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Rectangle 168"/>
          <p:cNvSpPr/>
          <p:nvPr/>
        </p:nvSpPr>
        <p:spPr>
          <a:xfrm>
            <a:off x="6828717" y="5660472"/>
            <a:ext cx="2222816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special soundness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0" name="Straight Connector 169"/>
          <p:cNvCxnSpPr>
            <a:endCxn id="160" idx="3"/>
          </p:cNvCxnSpPr>
          <p:nvPr/>
        </p:nvCxnSpPr>
        <p:spPr>
          <a:xfrm>
            <a:off x="8534400" y="2352306"/>
            <a:ext cx="109210" cy="2753094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18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</a:t>
            </a:r>
            <a:r>
              <a:rPr lang="en-US" dirty="0"/>
              <a:t>soundness (</a:t>
            </a:r>
            <a:r>
              <a:rPr lang="en-US" dirty="0" err="1"/>
              <a:t>ctd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881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3" name="Arc 1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 36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0" name="Arc 39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 41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45" name="Arc 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855" y="5715000"/>
                  <a:ext cx="211474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/>
          <p:cNvGrpSpPr/>
          <p:nvPr/>
        </p:nvGrpSpPr>
        <p:grpSpPr>
          <a:xfrm>
            <a:off x="5072390" y="1524000"/>
            <a:ext cx="3048000" cy="3950732"/>
            <a:chOff x="1295400" y="2133600"/>
            <a:chExt cx="3048000" cy="3950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Rectangle 122"/>
                <p:cNvSpPr/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/>
                          <a:cs typeface="Arial Unicode MS"/>
                        </a:rPr>
                        <m:t>𝐴</m:t>
                      </m:r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23" name="Rectangle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2133600"/>
                  <a:ext cx="533400" cy="32004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4" name="Straight Connector 123"/>
            <p:cNvCxnSpPr/>
            <p:nvPr/>
          </p:nvCxnSpPr>
          <p:spPr>
            <a:xfrm>
              <a:off x="1828800" y="2514600"/>
              <a:ext cx="1827239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828800" y="33274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1828800" y="41402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1828800" y="4953000"/>
              <a:ext cx="751424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563957" y="3109546"/>
              <a:ext cx="829574" cy="909017"/>
              <a:chOff x="3322230" y="2857500"/>
              <a:chExt cx="829574" cy="909017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53" name="Arc 152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𝑐h𝑎𝑙𝑙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745468"/>
                  <a:ext cx="75142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0" name="Group 129"/>
            <p:cNvGrpSpPr/>
            <p:nvPr/>
          </p:nvGrpSpPr>
          <p:grpSpPr>
            <a:xfrm>
              <a:off x="2563957" y="3935175"/>
              <a:ext cx="829574" cy="909017"/>
              <a:chOff x="3322230" y="2857500"/>
              <a:chExt cx="829574" cy="90901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9" name="Arc 148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1" name="Group 130"/>
            <p:cNvGrpSpPr/>
            <p:nvPr/>
          </p:nvGrpSpPr>
          <p:grpSpPr>
            <a:xfrm>
              <a:off x="2563957" y="4760805"/>
              <a:ext cx="829574" cy="909017"/>
              <a:chOff x="3322230" y="2857500"/>
              <a:chExt cx="829574" cy="909017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3352800" y="2857500"/>
                <a:ext cx="685800" cy="4699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3322230" y="2895600"/>
                <a:ext cx="829574" cy="870917"/>
                <a:chOff x="3258466" y="3022926"/>
                <a:chExt cx="1249681" cy="1311961"/>
              </a:xfrm>
            </p:grpSpPr>
            <p:sp>
              <p:nvSpPr>
                <p:cNvPr id="145" name="Arc 144"/>
                <p:cNvSpPr/>
                <p:nvPr/>
              </p:nvSpPr>
              <p:spPr>
                <a:xfrm rot="18681322">
                  <a:off x="3369713" y="3196453"/>
                  <a:ext cx="1027187" cy="1249681"/>
                </a:xfrm>
                <a:prstGeom prst="arc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3688449" y="3022926"/>
                  <a:ext cx="304800" cy="508326"/>
                </a:xfrm>
                <a:prstGeom prst="line">
                  <a:avLst/>
                </a:prstGeom>
                <a:ln w="38100">
                  <a:solidFill>
                    <a:srgbClr val="2D63A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/>
                <p:cNvSpPr txBox="1"/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2" name="TextBox 1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2145" y="2974778"/>
                  <a:ext cx="66473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𝑟𝑒𝑠𝑝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3" name="TextBox 1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090" y="4619553"/>
                  <a:ext cx="69884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4" name="TextBox 133"/>
                <p:cNvSpPr txBox="1"/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𝑡𝑎𝑡𝑒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4" name="TextBox 1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7099" y="2152400"/>
                  <a:ext cx="774827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5" name="Straight Connector 134"/>
            <p:cNvCxnSpPr/>
            <p:nvPr/>
          </p:nvCxnSpPr>
          <p:spPr>
            <a:xfrm>
              <a:off x="3280327" y="334411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80327" y="4170125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280327" y="4953000"/>
              <a:ext cx="375712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Rectangle 137"/>
                <p:cNvSpPr/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𝐴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38" name="Rectangle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024" y="2133600"/>
                  <a:ext cx="696376" cy="320040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/>
            <p:cNvCxnSpPr/>
            <p:nvPr/>
          </p:nvCxnSpPr>
          <p:spPr>
            <a:xfrm>
              <a:off x="2971800" y="5237251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971800" y="4419600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>
              <a:off x="2971800" y="3574865"/>
              <a:ext cx="0" cy="341205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TextBox 141"/>
                <p:cNvSpPr txBox="1"/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𝑐h𝑎𝑙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2" name="TextBox 1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089" y="5715000"/>
                  <a:ext cx="2177776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blipFill>
                <a:blip r:embed="rId17"/>
                <a:stretch>
                  <a:fillRect l="-193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2139926" y="332557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66214" y="320040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139926" y="417514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66214" y="404997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320282" y="332557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46570" y="320040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320282" y="4175145"/>
            <a:ext cx="726391" cy="4699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346570" y="4049970"/>
            <a:ext cx="700103" cy="60960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328409" y="5279648"/>
            <a:ext cx="1176791" cy="4716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519409" y="5286674"/>
            <a:ext cx="1252793" cy="54663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6686315" y="5660472"/>
            <a:ext cx="2365218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“strict </a:t>
            </a:r>
            <a:r>
              <a:rPr lang="en-US" dirty="0">
                <a:solidFill>
                  <a:schemeClr val="tx1"/>
                </a:solidFill>
              </a:rPr>
              <a:t>soundness”</a:t>
            </a:r>
          </a:p>
        </p:txBody>
      </p:sp>
    </p:spTree>
    <p:extLst>
      <p:ext uri="{BB962C8B-B14F-4D97-AF65-F5344CB8AC3E}">
        <p14:creationId xmlns:p14="http://schemas.microsoft.com/office/powerpoint/2010/main" val="144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FS </a:t>
            </a:r>
            <a:r>
              <a:rPr lang="en-US" dirty="0"/>
              <a:t>soundness (</a:t>
            </a:r>
            <a:r>
              <a:rPr lang="en-US" dirty="0" err="1"/>
              <a:t>ctd</a:t>
            </a:r>
            <a:r>
              <a:rPr lang="en-US" dirty="0"/>
              <a:t>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1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9390" y="1943100"/>
            <a:ext cx="1143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1390" y="1524000"/>
                <a:ext cx="533400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90" y="1524000"/>
                <a:ext cx="533400" cy="3200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414790" y="19050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14790" y="2717800"/>
            <a:ext cx="7514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14790" y="35306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14790" y="43434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149947" y="2499946"/>
            <a:ext cx="829574" cy="909017"/>
            <a:chOff x="3322230" y="2857500"/>
            <a:chExt cx="829574" cy="909017"/>
          </a:xfrm>
        </p:grpSpPr>
        <p:sp>
          <p:nvSpPr>
            <p:cNvPr id="12" name="Rectangle 11"/>
            <p:cNvSpPr/>
            <p:nvPr/>
          </p:nvSpPr>
          <p:spPr>
            <a:xfrm>
              <a:off x="3352800" y="2857500"/>
              <a:ext cx="685800" cy="4699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322230" y="2895600"/>
              <a:ext cx="829574" cy="870917"/>
              <a:chOff x="3258466" y="3022926"/>
              <a:chExt cx="1249681" cy="1311961"/>
            </a:xfrm>
          </p:grpSpPr>
          <p:sp>
            <p:nvSpPr>
              <p:cNvPr id="13" name="Arc 12"/>
              <p:cNvSpPr/>
              <p:nvPr/>
            </p:nvSpPr>
            <p:spPr>
              <a:xfrm rot="18681322">
                <a:off x="3369713" y="3196453"/>
                <a:ext cx="1027187" cy="1249681"/>
              </a:xfrm>
              <a:prstGeom prst="arc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3688449" y="3022926"/>
                <a:ext cx="304800" cy="508326"/>
              </a:xfrm>
              <a:prstGeom prst="line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14790" y="3135868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790" y="3135868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58135" y="2365178"/>
                <a:ext cx="664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35" y="2365178"/>
                <a:ext cx="6647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441080" y="4009953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080" y="4009953"/>
                <a:ext cx="698846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403089" y="1542800"/>
                <a:ext cx="774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089" y="1542800"/>
                <a:ext cx="77482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233014" y="1524000"/>
                <a:ext cx="696376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∗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014" y="1524000"/>
                <a:ext cx="696376" cy="3200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12" idx="2"/>
          </p:cNvCxnSpPr>
          <p:nvPr/>
        </p:nvCxnSpPr>
        <p:spPr>
          <a:xfrm flipH="1">
            <a:off x="2514600" y="2969846"/>
            <a:ext cx="8817" cy="2158890"/>
          </a:xfrm>
          <a:prstGeom prst="straightConnector1">
            <a:avLst/>
          </a:prstGeom>
          <a:ln w="66675" cmpd="dbl">
            <a:solidFill>
              <a:srgbClr val="2D63A2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133600" y="5029200"/>
                <a:ext cx="767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029200"/>
                <a:ext cx="76783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5072390" y="1524000"/>
                <a:ext cx="533400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Arial Unicode MS"/>
                        <a:cs typeface="Arial Unicode MS"/>
                      </a:rPr>
                      <m:t>𝐴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390" y="1524000"/>
                <a:ext cx="533400" cy="32004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Straight Connector 123"/>
          <p:cNvCxnSpPr/>
          <p:nvPr/>
        </p:nvCxnSpPr>
        <p:spPr>
          <a:xfrm>
            <a:off x="5605790" y="1905000"/>
            <a:ext cx="1827239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05790" y="2717800"/>
            <a:ext cx="7514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605790" y="3530600"/>
            <a:ext cx="18182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605790" y="4343400"/>
            <a:ext cx="181822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340947" y="2499946"/>
            <a:ext cx="829574" cy="909017"/>
            <a:chOff x="3322230" y="2857500"/>
            <a:chExt cx="829574" cy="909017"/>
          </a:xfrm>
        </p:grpSpPr>
        <p:sp>
          <p:nvSpPr>
            <p:cNvPr id="151" name="Rectangle 150"/>
            <p:cNvSpPr/>
            <p:nvPr/>
          </p:nvSpPr>
          <p:spPr>
            <a:xfrm>
              <a:off x="3352800" y="2857500"/>
              <a:ext cx="685800" cy="4699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3322230" y="2895600"/>
              <a:ext cx="829574" cy="870917"/>
              <a:chOff x="3258466" y="3022926"/>
              <a:chExt cx="1249681" cy="1311961"/>
            </a:xfrm>
          </p:grpSpPr>
          <p:sp>
            <p:nvSpPr>
              <p:cNvPr id="153" name="Arc 152"/>
              <p:cNvSpPr/>
              <p:nvPr/>
            </p:nvSpPr>
            <p:spPr>
              <a:xfrm rot="18681322">
                <a:off x="3369713" y="3196453"/>
                <a:ext cx="1027187" cy="1249681"/>
              </a:xfrm>
              <a:prstGeom prst="arc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 flipV="1">
                <a:off x="3688449" y="3022926"/>
                <a:ext cx="304800" cy="508326"/>
              </a:xfrm>
              <a:prstGeom prst="line">
                <a:avLst/>
              </a:prstGeom>
              <a:ln w="38100">
                <a:solidFill>
                  <a:srgbClr val="2D63A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5605790" y="3135868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790" y="3135868"/>
                <a:ext cx="751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5649135" y="2365178"/>
                <a:ext cx="664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135" y="2365178"/>
                <a:ext cx="66473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632080" y="4009953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080" y="4009953"/>
                <a:ext cx="698846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5594089" y="1542800"/>
                <a:ext cx="7748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𝑡𝑎𝑡𝑒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89" y="1542800"/>
                <a:ext cx="7748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Straight Connector 134"/>
          <p:cNvCxnSpPr/>
          <p:nvPr/>
        </p:nvCxnSpPr>
        <p:spPr>
          <a:xfrm>
            <a:off x="7057317" y="2734510"/>
            <a:ext cx="37571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/>
              <p:cNvSpPr/>
              <p:nvPr/>
            </p:nvSpPr>
            <p:spPr>
              <a:xfrm>
                <a:off x="7424014" y="1524000"/>
                <a:ext cx="696376" cy="3200400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  <a:ea typeface="Arial Unicode MS"/>
                    <a:cs typeface="Arial Unicode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Arial Unicode MS"/>
                            <a:cs typeface="Arial Unicode MS"/>
                          </a:rPr>
                          <m:t>∗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014" y="1524000"/>
                <a:ext cx="696376" cy="32004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>
            <a:off x="6748790" y="2979506"/>
            <a:ext cx="0" cy="2149230"/>
          </a:xfrm>
          <a:prstGeom prst="straightConnector1">
            <a:avLst/>
          </a:prstGeom>
          <a:ln w="66675" cmpd="dbl">
            <a:solidFill>
              <a:srgbClr val="2D63A2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400800" y="5029200"/>
                <a:ext cx="7731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𝑐𝑜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029200"/>
                <a:ext cx="77316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5" name="Straight Connector 154"/>
          <p:cNvCxnSpPr/>
          <p:nvPr/>
        </p:nvCxnSpPr>
        <p:spPr>
          <a:xfrm>
            <a:off x="8120390" y="1943100"/>
            <a:ext cx="4572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759" y="2554069"/>
                <a:ext cx="1182631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To show: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𝐏𝐫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sSub>
                              <m:sSub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𝒑𝒐𝒍𝒚</m:t>
                    </m:r>
                  </m:oMath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6029980"/>
                <a:ext cx="6297430" cy="523220"/>
              </a:xfrm>
              <a:prstGeom prst="rect">
                <a:avLst/>
              </a:prstGeom>
              <a:blipFill>
                <a:blip r:embed="rId17"/>
                <a:stretch>
                  <a:fillRect l="-193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Connector 114"/>
          <p:cNvCxnSpPr/>
          <p:nvPr/>
        </p:nvCxnSpPr>
        <p:spPr>
          <a:xfrm>
            <a:off x="2866317" y="2734510"/>
            <a:ext cx="375712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34192" y="5214610"/>
            <a:ext cx="3280607" cy="717322"/>
            <a:chOff x="834192" y="5214610"/>
            <a:chExt cx="3280607" cy="717322"/>
          </a:xfrm>
        </p:grpSpPr>
        <p:sp>
          <p:nvSpPr>
            <p:cNvPr id="68" name="Left Brace 67"/>
            <p:cNvSpPr/>
            <p:nvPr/>
          </p:nvSpPr>
          <p:spPr>
            <a:xfrm rot="16200000">
              <a:off x="2300501" y="3748301"/>
              <a:ext cx="347990" cy="3280607"/>
            </a:xfrm>
            <a:prstGeom prst="leftBrace">
              <a:avLst>
                <a:gd name="adj1" fmla="val 82144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7559" y="5562600"/>
              <a:ext cx="261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Projective measurement</a:t>
              </a:r>
              <a:endParaRPr lang="en-US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986078" y="5214611"/>
            <a:ext cx="3280607" cy="717321"/>
            <a:chOff x="4986078" y="5214611"/>
            <a:chExt cx="3280607" cy="717321"/>
          </a:xfrm>
        </p:grpSpPr>
        <p:sp>
          <p:nvSpPr>
            <p:cNvPr id="156" name="Left Brace 155"/>
            <p:cNvSpPr/>
            <p:nvPr/>
          </p:nvSpPr>
          <p:spPr>
            <a:xfrm rot="16200000">
              <a:off x="6452387" y="3748302"/>
              <a:ext cx="347990" cy="3280607"/>
            </a:xfrm>
            <a:prstGeom prst="leftBrace">
              <a:avLst>
                <a:gd name="adj1" fmla="val 82144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334000" y="5562600"/>
              <a:ext cx="26148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Projective measurement</a:t>
              </a:r>
              <a:endParaRPr lang="en-US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834192" y="1524000"/>
                <a:ext cx="3145472" cy="3200400"/>
              </a:xfrm>
              <a:prstGeom prst="rect">
                <a:avLst/>
              </a:prstGeom>
              <a:solidFill>
                <a:srgbClr val="FFFFFF">
                  <a:alpha val="89804"/>
                </a:srgbClr>
              </a:solidFill>
              <a:ln w="38100">
                <a:solidFill>
                  <a:srgbClr val="2D63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sz="44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92" y="1524000"/>
                <a:ext cx="3145472" cy="32004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38100">
                <a:solidFill>
                  <a:srgbClr val="2D63A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Rectangle 161"/>
              <p:cNvSpPr/>
              <p:nvPr/>
            </p:nvSpPr>
            <p:spPr>
              <a:xfrm>
                <a:off x="5034762" y="1524000"/>
                <a:ext cx="3145472" cy="3200400"/>
              </a:xfrm>
              <a:prstGeom prst="rect">
                <a:avLst/>
              </a:prstGeom>
              <a:solidFill>
                <a:srgbClr val="FFFFFF">
                  <a:alpha val="89804"/>
                </a:srgbClr>
              </a:solidFill>
              <a:ln w="38100">
                <a:solidFill>
                  <a:srgbClr val="2D63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sz="4400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162" name="Rectangle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762" y="1524000"/>
                <a:ext cx="3145472" cy="32004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38100">
                <a:solidFill>
                  <a:srgbClr val="2D63A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TextBox 163"/>
          <p:cNvSpPr txBox="1"/>
          <p:nvPr/>
        </p:nvSpPr>
        <p:spPr>
          <a:xfrm>
            <a:off x="7337895" y="5706070"/>
            <a:ext cx="7393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✔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8136658" y="6019800"/>
            <a:ext cx="931142" cy="435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QFC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4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62" grpId="0" animBg="1"/>
      <p:bldP spid="164" grpId="0"/>
      <p:bldP spid="1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Fiat-Shamir 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Non-interactive proof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Zero-knowledge   proof of knowledge</a:t>
            </a:r>
            <a:endParaRPr lang="en-US" sz="2800" dirty="0" smtClean="0"/>
          </a:p>
          <a:p>
            <a:endParaRPr lang="en-US" sz="4800" dirty="0" smtClean="0"/>
          </a:p>
          <a:p>
            <a:r>
              <a:rPr lang="en-US" sz="2800" dirty="0" smtClean="0"/>
              <a:t>Signature scheme   </a:t>
            </a:r>
            <a:r>
              <a:rPr lang="en-US" sz="2400" dirty="0" smtClean="0"/>
              <a:t>(Signer proves knowledge of </a:t>
            </a:r>
            <a:r>
              <a:rPr lang="en-US" sz="2400" dirty="0" err="1" smtClean="0"/>
              <a:t>sk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Prover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7000" y="2514600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Verifier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2895600"/>
            <a:ext cx="3581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14400" y="3352800"/>
            <a:ext cx="2286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790700" y="3336131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807829" y="3371449"/>
            <a:ext cx="19050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2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00932" y="358421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witness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69838" y="3593068"/>
            <a:ext cx="114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𝑐𝑜𝑚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655" y="2526268"/>
                <a:ext cx="2092945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78896" y="4800600"/>
            <a:ext cx="6207704" cy="597932"/>
            <a:chOff x="878896" y="4800600"/>
            <a:chExt cx="6207704" cy="597932"/>
          </a:xfrm>
        </p:grpSpPr>
        <p:sp>
          <p:nvSpPr>
            <p:cNvPr id="22" name="Left Brace 21"/>
            <p:cNvSpPr/>
            <p:nvPr/>
          </p:nvSpPr>
          <p:spPr>
            <a:xfrm rot="16200000">
              <a:off x="2115849" y="3563647"/>
              <a:ext cx="228600" cy="2702506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6800" y="5029200"/>
              <a:ext cx="2463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Verifier learns “nothing”</a:t>
              </a:r>
              <a:endParaRPr lang="en-US" dirty="0"/>
            </a:p>
          </p:txBody>
        </p:sp>
        <p:sp>
          <p:nvSpPr>
            <p:cNvPr id="24" name="Left Brace 23"/>
            <p:cNvSpPr/>
            <p:nvPr/>
          </p:nvSpPr>
          <p:spPr>
            <a:xfrm rot="16200000">
              <a:off x="5334001" y="3277082"/>
              <a:ext cx="228600" cy="3276598"/>
            </a:xfrm>
            <a:prstGeom prst="leftBrace">
              <a:avLst>
                <a:gd name="adj1" fmla="val 101790"/>
                <a:gd name="adj2" fmla="val 50000"/>
              </a:avLst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5029200"/>
              <a:ext cx="2650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Prover must know witness</a:t>
              </a:r>
              <a:endParaRPr lang="en-US" dirty="0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447800" y="1828800"/>
            <a:ext cx="6179238" cy="3657600"/>
          </a:xfrm>
          <a:prstGeom prst="roundRect">
            <a:avLst/>
          </a:prstGeom>
          <a:solidFill>
            <a:srgbClr val="FF3300">
              <a:alpha val="89804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Quantum</a:t>
            </a:r>
            <a:b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secure?</a:t>
            </a:r>
          </a:p>
        </p:txBody>
      </p:sp>
    </p:spTree>
    <p:extLst>
      <p:ext uri="{BB962C8B-B14F-4D97-AF65-F5344CB8AC3E}">
        <p14:creationId xmlns:p14="http://schemas.microsoft.com/office/powerpoint/2010/main" val="339588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Sigma protocols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Honest-verifier</a:t>
                </a:r>
                <a:br>
                  <a:rPr lang="en-US" b="1" dirty="0" smtClean="0"/>
                </a:br>
                <a:r>
                  <a:rPr lang="en-US" b="1" dirty="0" smtClean="0"/>
                  <a:t>zero-knowledge</a:t>
                </a:r>
              </a:p>
              <a:p>
                <a:r>
                  <a:rPr lang="en-US" dirty="0"/>
                  <a:t>d</a:t>
                </a:r>
                <a:r>
                  <a:rPr lang="en-US" dirty="0" smtClean="0"/>
                  <a:t>etails omitted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Special soundness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dirty="0" smtClean="0"/>
                  <a:t> for two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/>
                  <a:t> (same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Get: Witness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0600" y="1600200"/>
                <a:ext cx="4114800" cy="4525963"/>
              </a:xfrm>
              <a:blipFill>
                <a:blip r:embed="rId2"/>
                <a:stretch>
                  <a:fillRect l="-3852" t="-1752" b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23622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67982" y="2743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7982" y="35052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93704">
            <a:off x="1634168" y="2523840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20623">
            <a:off x="1792611" y="328864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67982" y="43434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93704">
            <a:off x="1813994" y="412404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1595735"/>
            <a:ext cx="3796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Interactive proof system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49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FS:  The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575"/>
            <a:ext cx="8229600" cy="487362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 sends simulated sigma-proto interaction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 Soundness of sigma-protocol carries over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1500128"/>
            <a:ext cx="3581400" cy="36814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199"/>
            <a:ext cx="116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Prover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2346415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91811" y="2362199"/>
            <a:ext cx="6096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9993" y="2727415"/>
            <a:ext cx="865618" cy="1524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49993" y="3619499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51941">
                <a:off x="1682464" y="2481958"/>
                <a:ext cx="6647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636877" y="3335567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1549993" y="4327615"/>
            <a:ext cx="865618" cy="98516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61629">
                <a:off x="1672425" y="4058484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267200" y="3505199"/>
            <a:ext cx="20574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77000" y="1447800"/>
            <a:ext cx="2209800" cy="3657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6637" y="1534179"/>
            <a:ext cx="1286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Verifier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63668"/>
                <a:ext cx="1524000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  <a:effectLst>
                <a:softEdge rad="63500"/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203" y="3124199"/>
                <a:ext cx="1812997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4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FS soundness  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169"/>
            <a:ext cx="8229600" cy="1096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Artificial sigma-protocol          </a:t>
            </a:r>
            <a:r>
              <a:rPr lang="en-US" sz="2400" dirty="0" smtClean="0"/>
              <a:t>[Ambainis,Rosmanis,U14]</a:t>
            </a:r>
            <a:br>
              <a:rPr lang="en-US" sz="2400" dirty="0" smtClean="0"/>
            </a:br>
            <a:r>
              <a:rPr lang="en-US" dirty="0" smtClean="0"/>
              <a:t>(relative to specific oracles)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56189" y="2819400"/>
            <a:ext cx="609600" cy="3505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67982" y="33528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67982" y="4542126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𝑐𝑜𝑚𝑚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03472" y="3133440"/>
                <a:ext cx="85869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𝑐h𝑎𝑙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20623">
                <a:off x="1957110" y="4325572"/>
                <a:ext cx="7514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1267982" y="5840039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𝑟𝑒𝑠𝑝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93704">
                <a:off x="1983400" y="5620679"/>
                <a:ext cx="698846" cy="369332"/>
              </a:xfrm>
              <a:prstGeom prst="rect">
                <a:avLst/>
              </a:prstGeom>
              <a:blipFill>
                <a:blip r:embed="rId4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rot="2599735">
            <a:off x="28234" y="3313507"/>
            <a:ext cx="1429271" cy="1649948"/>
          </a:xfrm>
          <a:prstGeom prst="arc">
            <a:avLst>
              <a:gd name="adj1" fmla="val 16200000"/>
              <a:gd name="adj2" fmla="val 21364633"/>
            </a:avLst>
          </a:prstGeom>
          <a:ln w="38100">
            <a:solidFill>
              <a:srgbClr val="2D63A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23" y="3781162"/>
                <a:ext cx="617477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Can give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3000" dirty="0" smtClean="0"/>
                  <a:t> for </a:t>
                </a:r>
                <a:r>
                  <a:rPr lang="en-US" sz="3000" b="1" dirty="0" smtClean="0"/>
                  <a:t>any</a:t>
                </a:r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3000" dirty="0" smtClean="0"/>
                  <a:t> (using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Only once </a:t>
                </a:r>
                <a:r>
                  <a:rPr lang="en-US" sz="3000" dirty="0"/>
                  <a:t>(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300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3000" dirty="0" smtClean="0"/>
                  <a:t> used up)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FS insecure (soundness)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3000" dirty="0" smtClean="0"/>
                  <a:t>But: sigma-protocol has special soundness</a:t>
                </a:r>
                <a:endParaRPr lang="en-US" sz="3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24438"/>
                <a:ext cx="4953000" cy="3323987"/>
              </a:xfrm>
              <a:prstGeom prst="rect">
                <a:avLst/>
              </a:prstGeom>
              <a:blipFill>
                <a:blip r:embed="rId6"/>
                <a:stretch>
                  <a:fillRect l="-2586" t="-2202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4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FS soundness  (quantum)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FS not secure in general</a:t>
            </a:r>
          </a:p>
          <a:p>
            <a:r>
              <a:rPr lang="en-US" dirty="0" smtClean="0"/>
              <a:t>For quantum attackers</a:t>
            </a:r>
          </a:p>
          <a:p>
            <a:r>
              <a:rPr lang="en-US" dirty="0" smtClean="0"/>
              <a:t>Relative to specific oracles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Ways out:</a:t>
            </a:r>
          </a:p>
          <a:p>
            <a:pPr>
              <a:tabLst>
                <a:tab pos="5486400" algn="l"/>
              </a:tabLst>
            </a:pPr>
            <a:r>
              <a:rPr lang="en-US" dirty="0" smtClean="0"/>
              <a:t>Non-relativizing proofs?	Doubtful.</a:t>
            </a:r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Other protocols?	Yes.  </a:t>
            </a:r>
            <a:r>
              <a:rPr lang="en-US" sz="2600" dirty="0" smtClean="0"/>
              <a:t>[U15]</a:t>
            </a:r>
            <a:endParaRPr lang="en-US" dirty="0" smtClean="0"/>
          </a:p>
          <a:p>
            <a:pPr>
              <a:tabLst>
                <a:tab pos="5486400" algn="l"/>
              </a:tabLst>
            </a:pPr>
            <a:endParaRPr lang="en-US" sz="900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Extra conditions on sigma-protocol?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This talk.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FS:  Strict soundness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5113" y="1600200"/>
                <a:ext cx="4414087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Special soundness</a:t>
                </a:r>
              </a:p>
              <a:p>
                <a:r>
                  <a:rPr lang="en-US" sz="28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sz="2800" dirty="0" smtClean="0"/>
                  <a:t> for two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sz="2800" dirty="0" smtClean="0"/>
                  <a:t> (same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sz="2800" dirty="0" smtClean="0"/>
                  <a:t>)</a:t>
                </a:r>
              </a:p>
              <a:p>
                <a:r>
                  <a:rPr lang="en-US" sz="2800" dirty="0" smtClean="0"/>
                  <a:t>Get: Witness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Strict soundness</a:t>
                </a:r>
              </a:p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𝑐𝑜𝑚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/>
                  <a:t>, exists at most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5113" y="1600200"/>
                <a:ext cx="4414087" cy="4525963"/>
              </a:xfrm>
              <a:blipFill>
                <a:blip r:embed="rId2"/>
                <a:stretch>
                  <a:fillRect l="-359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189" y="17526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1752600"/>
            <a:ext cx="609600" cy="251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V</a:t>
            </a:r>
            <a:endParaRPr lang="en-US" sz="3600" b="1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67982" y="21336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67982" y="28956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393704">
            <a:off x="1634168" y="1914240"/>
            <a:ext cx="139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1220623">
            <a:off x="1792611" y="2679046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67982" y="3733800"/>
            <a:ext cx="2008618" cy="2286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393704">
            <a:off x="1813994" y="3514440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724400"/>
            <a:ext cx="4114800" cy="1520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/>
              <a:t>Honest-verifier zero-knowledge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343400" y="4114800"/>
            <a:ext cx="4648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843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/ preview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Sigma-protocol: </a:t>
                </a:r>
                <a:r>
                  <a:rPr lang="en-US" dirty="0" smtClean="0"/>
                  <a:t>3-msg proof system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Special soundness: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r>
                  <a:rPr lang="en-US" dirty="0" smtClean="0"/>
                  <a:t> for two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𝑐h𝑎𝑙𝑙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 witness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ym typeface="Wingdings" panose="05000000000000000000" pitchFamily="2" charset="2"/>
                  </a:rPr>
                  <a:t>Strict soundness:</a:t>
                </a:r>
                <a:r>
                  <a:rPr lang="en-US" dirty="0" smtClean="0">
                    <a:sym typeface="Wingdings" panose="05000000000000000000" pitchFamily="2" charset="2"/>
                  </a:rPr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𝑐h𝑎𝑙𝑙</m:t>
                    </m:r>
                  </m:oMath>
                </a14:m>
                <a:r>
                  <a:rPr lang="en-US" dirty="0" smtClean="0"/>
                  <a:t> at most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Fiat-Shamir: </a:t>
                </a:r>
                <a:r>
                  <a:rPr lang="en-US" dirty="0" smtClean="0"/>
                  <a:t>Transforms sigma-protocol </a:t>
                </a:r>
                <a:br>
                  <a:rPr lang="en-US" dirty="0" smtClean="0"/>
                </a:br>
                <a:r>
                  <a:rPr lang="en-US" dirty="0" smtClean="0"/>
                  <a:t>into non-interactive proof system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Classical security:</a:t>
                </a:r>
                <a:endParaRPr lang="en-US" dirty="0"/>
              </a:p>
              <a:p>
                <a:r>
                  <a:rPr lang="en-US" dirty="0" smtClean="0"/>
                  <a:t>Sigma-proto is honest verifier ZK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FS is zero-knowledge</a:t>
                </a:r>
              </a:p>
              <a:p>
                <a:r>
                  <a:rPr lang="en-US" dirty="0" smtClean="0"/>
                  <a:t>Sigma-proto has special soundness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FS has soundness (+ extractability)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07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3591580"/>
            <a:ext cx="2024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Quantumly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0715" y="4215825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✔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4258" y="5105400"/>
            <a:ext cx="76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0000"/>
                </a:solidFill>
              </a:rPr>
              <a:t>(✔)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9525" y="5029200"/>
            <a:ext cx="2662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 strict </a:t>
            </a:r>
            <a:r>
              <a:rPr lang="en-US" sz="2800" dirty="0" err="1" smtClean="0">
                <a:solidFill>
                  <a:srgbClr val="FF0000"/>
                </a:solidFill>
              </a:rPr>
              <a:t>soudness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Forking Conjecture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7199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dirty="0" smtClean="0"/>
                  <a:t> denote a projective measurement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dirty="0" smtClean="0"/>
                  <a:t> is circuit, makes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queries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random function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Then: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71999"/>
              </a:xfrm>
              <a:blipFill>
                <a:blip r:embed="rId2"/>
                <a:stretch>
                  <a:fillRect l="-1852" t="-2670" b="-2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Fiat-Shamir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853716" y="3581400"/>
            <a:ext cx="5436569" cy="1676400"/>
            <a:chOff x="1878631" y="3581400"/>
            <a:chExt cx="5436569" cy="16764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362200" y="4000500"/>
              <a:ext cx="4572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819400" y="3581400"/>
                  <a:ext cx="914400" cy="8382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3581400"/>
                  <a:ext cx="914400" cy="8382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3276600" y="4419600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082183" y="4888468"/>
                  <a:ext cx="460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2183" y="4888468"/>
                  <a:ext cx="46076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Connector 12"/>
            <p:cNvCxnSpPr/>
            <p:nvPr/>
          </p:nvCxnSpPr>
          <p:spPr>
            <a:xfrm>
              <a:off x="3733800" y="4000500"/>
              <a:ext cx="2216105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038600" y="3581400"/>
                  <a:ext cx="16827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𝑟𝑎𝑛𝑑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3581400"/>
                  <a:ext cx="168270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943600" y="3581400"/>
                  <a:ext cx="914400" cy="8382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0" dirty="0" smtClean="0">
                      <a:solidFill>
                        <a:schemeClr val="tx1"/>
                      </a:solidFill>
                      <a:ea typeface="Arial Unicode MS"/>
                      <a:cs typeface="Arial Unicode MS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  <m:t>𝐻</m:t>
                          </m:r>
                        </m:sup>
                      </m:sSup>
                    </m:oMath>
                  </a14:m>
                  <a:endParaRPr lang="en-US" sz="32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endParaRPr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581400"/>
                  <a:ext cx="914400" cy="8382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6400800" y="4419600"/>
              <a:ext cx="0" cy="533400"/>
            </a:xfrm>
            <a:prstGeom prst="straightConnector1">
              <a:avLst/>
            </a:prstGeom>
            <a:ln w="66675" cmpd="dbl">
              <a:solidFill>
                <a:srgbClr val="2D63A2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203721" y="4888468"/>
                  <a:ext cx="4660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3721" y="4888468"/>
                  <a:ext cx="46609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6858000" y="4000500"/>
              <a:ext cx="457200" cy="0"/>
            </a:xfrm>
            <a:prstGeom prst="line">
              <a:avLst/>
            </a:prstGeom>
            <a:ln w="38100">
              <a:solidFill>
                <a:srgbClr val="2D63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878631" y="3790890"/>
                  <a:ext cx="5597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|0〉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8631" y="3790890"/>
                  <a:ext cx="559769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9331192">
                <a:off x="6999072" y="4928290"/>
                <a:ext cx="2279983" cy="1086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0070C0"/>
                    </a:solidFill>
                  </a:rPr>
                  <a:t>True for</a:t>
                </a:r>
                <a:br>
                  <a:rPr lang="en-US" sz="3200" b="1" dirty="0" smtClean="0">
                    <a:solidFill>
                      <a:srgbClr val="0070C0"/>
                    </a:solidFill>
                  </a:rPr>
                </a:br>
                <a:r>
                  <a:rPr lang="en-US" sz="3200" b="1" dirty="0" smtClean="0">
                    <a:solidFill>
                      <a:srgbClr val="0070C0"/>
                    </a:solidFill>
                  </a:rPr>
                  <a:t>classical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31192">
                <a:off x="6999072" y="4928290"/>
                <a:ext cx="2279983" cy="1086067"/>
              </a:xfrm>
              <a:prstGeom prst="rect">
                <a:avLst/>
              </a:prstGeom>
              <a:blipFill>
                <a:blip r:embed="rId9"/>
                <a:stretch>
                  <a:fillRect b="-10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10682</TotalTime>
  <Words>492</Words>
  <Application>Microsoft Office PowerPoint</Application>
  <PresentationFormat>On-screen Show (4:3)</PresentationFormat>
  <Paragraphs>240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Wingdings</vt:lpstr>
      <vt:lpstr>Office Theme</vt:lpstr>
      <vt:lpstr>Fiat-Shamir and the Quantum Forking Conjecture</vt:lpstr>
      <vt:lpstr>Fiat-Shamir  (overview)</vt:lpstr>
      <vt:lpstr>Understanding FS:  Sigma protocols</vt:lpstr>
      <vt:lpstr>Understanding FS:  The construction</vt:lpstr>
      <vt:lpstr>Breaking FS soundness  (quantum)</vt:lpstr>
      <vt:lpstr>Breaking FS soundness  (quantum)</vt:lpstr>
      <vt:lpstr>Fixing FS:  Strict soundness</vt:lpstr>
      <vt:lpstr>Recap / preview</vt:lpstr>
      <vt:lpstr>Quantum Forking Conjecture</vt:lpstr>
      <vt:lpstr>Theorem</vt:lpstr>
      <vt:lpstr>Open problems</vt:lpstr>
      <vt:lpstr>PowerPoint Presentation</vt:lpstr>
      <vt:lpstr>Proving FS soundness</vt:lpstr>
      <vt:lpstr>Proving FS soundness  (ctd.)</vt:lpstr>
      <vt:lpstr>Proving FS soundness (ctd.)</vt:lpstr>
      <vt:lpstr>Proving FS soundness (ctd.)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445</cp:revision>
  <dcterms:created xsi:type="dcterms:W3CDTF">2011-05-15T08:34:47Z</dcterms:created>
  <dcterms:modified xsi:type="dcterms:W3CDTF">2017-03-09T11:36:06Z</dcterms:modified>
</cp:coreProperties>
</file>